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8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0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9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1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8EBF-6FBB-4758-9F96-8AB21CB7960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7473-A4F3-4836-AE85-F8FB989C2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erusalem 30AD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1700"/>
          <a:stretch>
            <a:fillRect/>
          </a:stretch>
        </p:blipFill>
        <p:spPr bwMode="auto">
          <a:xfrm>
            <a:off x="0" y="-30163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 Life Modelled in the 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Church</a:t>
            </a:r>
            <a:endParaRPr lang="en-US" alt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en-US" altLang="en-US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Acts 2.42-47</a:t>
            </a:r>
            <a:endParaRPr lang="en-US" altLang="en-US" sz="24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799" y="5715000"/>
            <a:ext cx="5327074" cy="10772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the first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</a:t>
            </a:r>
          </a:p>
          <a:p>
            <a:pPr algn="ctr"/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upper city of Jerusalem!</a:t>
            </a:r>
            <a:endParaRPr lang="en-US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527464" y="4724400"/>
            <a:ext cx="301336" cy="990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Acts </a:t>
            </a:r>
            <a:r>
              <a:rPr lang="en-US" sz="3100" dirty="0">
                <a:solidFill>
                  <a:schemeClr val="bg1"/>
                </a:solidFill>
              </a:rPr>
              <a:t>2.42-47 NET:   </a:t>
            </a:r>
            <a:r>
              <a:rPr lang="en-US" sz="3100" baseline="30000" dirty="0" smtClean="0">
                <a:solidFill>
                  <a:schemeClr val="bg1"/>
                </a:solidFill>
              </a:rPr>
              <a:t>42</a:t>
            </a:r>
            <a:r>
              <a:rPr lang="en-US" sz="3100" dirty="0" smtClean="0">
                <a:solidFill>
                  <a:schemeClr val="bg1"/>
                </a:solidFill>
              </a:rPr>
              <a:t>They </a:t>
            </a:r>
            <a:r>
              <a:rPr lang="en-US" sz="3100" dirty="0">
                <a:solidFill>
                  <a:schemeClr val="bg1"/>
                </a:solidFill>
              </a:rPr>
              <a:t>were devoting themselves to the apostles' teaching and to fellowship, to the breaking of bread and to prayer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43</a:t>
            </a:r>
            <a:r>
              <a:rPr lang="en-US" sz="3100" dirty="0" smtClean="0">
                <a:solidFill>
                  <a:schemeClr val="bg1"/>
                </a:solidFill>
              </a:rPr>
              <a:t>Reverential </a:t>
            </a:r>
            <a:r>
              <a:rPr lang="en-US" sz="3100" dirty="0">
                <a:solidFill>
                  <a:schemeClr val="bg1"/>
                </a:solidFill>
              </a:rPr>
              <a:t>awe came over everyone, and many wonders and miraculous signs came about by the apostles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44</a:t>
            </a:r>
            <a:r>
              <a:rPr lang="en-US" sz="3100" dirty="0" smtClean="0">
                <a:solidFill>
                  <a:schemeClr val="bg1"/>
                </a:solidFill>
              </a:rPr>
              <a:t>All </a:t>
            </a:r>
            <a:r>
              <a:rPr lang="en-US" sz="3100" dirty="0">
                <a:solidFill>
                  <a:schemeClr val="bg1"/>
                </a:solidFill>
              </a:rPr>
              <a:t>who believed were together and held everything in common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baseline="30000" dirty="0" smtClean="0">
                <a:solidFill>
                  <a:schemeClr val="bg1"/>
                </a:solidFill>
              </a:rPr>
              <a:t>45</a:t>
            </a:r>
            <a:r>
              <a:rPr lang="en-US" sz="3100" dirty="0" smtClean="0">
                <a:solidFill>
                  <a:schemeClr val="bg1"/>
                </a:solidFill>
              </a:rPr>
              <a:t>and </a:t>
            </a:r>
            <a:r>
              <a:rPr lang="en-US" sz="3100" dirty="0">
                <a:solidFill>
                  <a:schemeClr val="bg1"/>
                </a:solidFill>
              </a:rPr>
              <a:t>they began selling their property and possessions and distributing the proceeds to everyone, as anyone had need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46</a:t>
            </a:r>
            <a:r>
              <a:rPr lang="en-US" sz="3100" dirty="0" smtClean="0">
                <a:solidFill>
                  <a:schemeClr val="bg1"/>
                </a:solidFill>
              </a:rPr>
              <a:t>Every </a:t>
            </a:r>
            <a:r>
              <a:rPr lang="en-US" sz="3100" dirty="0">
                <a:solidFill>
                  <a:schemeClr val="bg1"/>
                </a:solidFill>
              </a:rPr>
              <a:t>day they continued to gather together by common consent in the temple courts, breaking bread from house to house, sharing their food with glad and humble hearts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baseline="30000" dirty="0" smtClean="0">
                <a:solidFill>
                  <a:schemeClr val="bg1"/>
                </a:solidFill>
              </a:rPr>
              <a:t>47</a:t>
            </a:r>
            <a:r>
              <a:rPr lang="en-US" sz="3100" dirty="0" smtClean="0">
                <a:solidFill>
                  <a:schemeClr val="bg1"/>
                </a:solidFill>
              </a:rPr>
              <a:t>praising </a:t>
            </a:r>
            <a:r>
              <a:rPr lang="en-US" sz="3100" dirty="0">
                <a:solidFill>
                  <a:schemeClr val="bg1"/>
                </a:solidFill>
              </a:rPr>
              <a:t>God and having the good will of all the people. And the Lord was adding to their number every day those who were being saved.</a:t>
            </a:r>
          </a:p>
        </p:txBody>
      </p:sp>
    </p:spTree>
    <p:extLst>
      <p:ext uri="{BB962C8B-B14F-4D97-AF65-F5344CB8AC3E}">
        <p14:creationId xmlns:p14="http://schemas.microsoft.com/office/powerpoint/2010/main" val="258123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465618" y="4945496"/>
            <a:ext cx="3668869" cy="19125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en-US" altLang="en-US" sz="3200" b="1" dirty="0"/>
              <a:t>Influence with </a:t>
            </a:r>
            <a:endParaRPr lang="en-US" altLang="en-US" sz="3200" b="1" dirty="0" smtClean="0"/>
          </a:p>
          <a:p>
            <a:pPr algn="ctr"/>
            <a:r>
              <a:rPr lang="en-US" altLang="en-US" sz="3200" b="1" dirty="0" smtClean="0"/>
              <a:t>Non-believers</a:t>
            </a:r>
            <a:endParaRPr lang="en-US" altLang="en-US" sz="32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53854" y="2424182"/>
            <a:ext cx="3041603" cy="19125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en-US" altLang="en-US" sz="3200" b="1" dirty="0"/>
              <a:t>Community with Believers</a:t>
            </a:r>
            <a:endParaRPr lang="en-US" altLang="en-US" sz="32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0" y="35213"/>
            <a:ext cx="2695769" cy="19125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en-US" altLang="en-US" sz="3200" b="1" dirty="0" smtClean="0"/>
              <a:t>Love </a:t>
            </a:r>
            <a:endParaRPr lang="en-US" altLang="en-US" sz="3200" b="1" dirty="0" smtClean="0"/>
          </a:p>
          <a:p>
            <a:pPr algn="ctr"/>
            <a:r>
              <a:rPr lang="en-US" altLang="en-US" sz="3200" b="1" dirty="0" smtClean="0"/>
              <a:t>from </a:t>
            </a:r>
          </a:p>
          <a:p>
            <a:pPr algn="ctr"/>
            <a:r>
              <a:rPr lang="en-US" altLang="en-US" sz="3200" b="1" dirty="0" smtClean="0"/>
              <a:t>God</a:t>
            </a:r>
            <a:endParaRPr lang="en-US" altLang="en-US" sz="3200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2825437">
            <a:off x="4995083" y="4515135"/>
            <a:ext cx="1424992" cy="400627"/>
          </a:xfrm>
          <a:prstGeom prst="rightArrow">
            <a:avLst>
              <a:gd name="adj1" fmla="val 50000"/>
              <a:gd name="adj2" fmla="val 94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2825437">
            <a:off x="2257033" y="1899801"/>
            <a:ext cx="1510904" cy="400627"/>
          </a:xfrm>
          <a:prstGeom prst="rightArrow">
            <a:avLst>
              <a:gd name="adj1" fmla="val 50000"/>
              <a:gd name="adj2" fmla="val 94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0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Acts </a:t>
            </a:r>
            <a:r>
              <a:rPr lang="en-US" sz="3100" dirty="0">
                <a:solidFill>
                  <a:schemeClr val="bg1"/>
                </a:solidFill>
              </a:rPr>
              <a:t>2.42-47 NET:   </a:t>
            </a:r>
            <a:r>
              <a:rPr lang="en-US" sz="3100" baseline="30000" dirty="0" smtClean="0">
                <a:solidFill>
                  <a:schemeClr val="bg1"/>
                </a:solidFill>
              </a:rPr>
              <a:t>42</a:t>
            </a:r>
            <a:r>
              <a:rPr lang="en-US" sz="3100" u="sng" dirty="0" smtClean="0">
                <a:solidFill>
                  <a:srgbClr val="FFFF00"/>
                </a:solidFill>
              </a:rPr>
              <a:t>They </a:t>
            </a:r>
            <a:r>
              <a:rPr lang="en-US" sz="3100" u="sng" dirty="0">
                <a:solidFill>
                  <a:srgbClr val="FFFF00"/>
                </a:solidFill>
              </a:rPr>
              <a:t>were devoting themselves to the apostles' teaching </a:t>
            </a:r>
            <a:r>
              <a:rPr lang="en-US" sz="3100" dirty="0">
                <a:solidFill>
                  <a:schemeClr val="bg1"/>
                </a:solidFill>
              </a:rPr>
              <a:t>and to fellowship, to the breaking of bread </a:t>
            </a:r>
            <a:r>
              <a:rPr lang="en-US" sz="3100" u="sng" dirty="0">
                <a:solidFill>
                  <a:srgbClr val="FFFF00"/>
                </a:solidFill>
              </a:rPr>
              <a:t>and to prayer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43</a:t>
            </a:r>
            <a:r>
              <a:rPr lang="en-US" sz="3100" u="sng" dirty="0" smtClean="0">
                <a:solidFill>
                  <a:srgbClr val="FFFF00"/>
                </a:solidFill>
              </a:rPr>
              <a:t>Reverential </a:t>
            </a:r>
            <a:r>
              <a:rPr lang="en-US" sz="3100" u="sng" dirty="0">
                <a:solidFill>
                  <a:srgbClr val="FFFF00"/>
                </a:solidFill>
              </a:rPr>
              <a:t>awe came over everyone, and many wonders and miraculous signs came about by the apostles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44</a:t>
            </a:r>
            <a:r>
              <a:rPr lang="en-US" sz="3100" dirty="0" smtClean="0">
                <a:solidFill>
                  <a:schemeClr val="bg1"/>
                </a:solidFill>
              </a:rPr>
              <a:t>All </a:t>
            </a:r>
            <a:r>
              <a:rPr lang="en-US" sz="3100" dirty="0">
                <a:solidFill>
                  <a:schemeClr val="bg1"/>
                </a:solidFill>
              </a:rPr>
              <a:t>who believed were together and held everything in common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baseline="30000" dirty="0" smtClean="0">
                <a:solidFill>
                  <a:schemeClr val="bg1"/>
                </a:solidFill>
              </a:rPr>
              <a:t>45</a:t>
            </a:r>
            <a:r>
              <a:rPr lang="en-US" sz="3100" dirty="0" smtClean="0">
                <a:solidFill>
                  <a:schemeClr val="bg1"/>
                </a:solidFill>
              </a:rPr>
              <a:t>and </a:t>
            </a:r>
            <a:r>
              <a:rPr lang="en-US" sz="3100" dirty="0">
                <a:solidFill>
                  <a:schemeClr val="bg1"/>
                </a:solidFill>
              </a:rPr>
              <a:t>they began selling their property and possessions and distributing the proceeds to everyone, as anyone had need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46</a:t>
            </a:r>
            <a:r>
              <a:rPr lang="en-US" sz="3100" u="sng" dirty="0" smtClean="0">
                <a:solidFill>
                  <a:srgbClr val="FFFF00"/>
                </a:solidFill>
              </a:rPr>
              <a:t>Every </a:t>
            </a:r>
            <a:r>
              <a:rPr lang="en-US" sz="3100" u="sng" dirty="0">
                <a:solidFill>
                  <a:srgbClr val="FFFF00"/>
                </a:solidFill>
              </a:rPr>
              <a:t>day they continued to gather together by common consent in the temple courts</a:t>
            </a:r>
            <a:r>
              <a:rPr lang="en-US" sz="3100" dirty="0">
                <a:solidFill>
                  <a:schemeClr val="bg1"/>
                </a:solidFill>
              </a:rPr>
              <a:t>, breaking bread from house to house, sharing their food </a:t>
            </a:r>
            <a:r>
              <a:rPr lang="en-US" sz="3100" u="sng" dirty="0">
                <a:solidFill>
                  <a:srgbClr val="FFFF00"/>
                </a:solidFill>
              </a:rPr>
              <a:t>with glad and humble hearts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baseline="30000" dirty="0" smtClean="0">
                <a:solidFill>
                  <a:schemeClr val="bg1"/>
                </a:solidFill>
              </a:rPr>
              <a:t>47</a:t>
            </a:r>
            <a:r>
              <a:rPr lang="en-US" sz="3100" u="sng" dirty="0" smtClean="0">
                <a:solidFill>
                  <a:srgbClr val="FFFF00"/>
                </a:solidFill>
              </a:rPr>
              <a:t>praising </a:t>
            </a:r>
            <a:r>
              <a:rPr lang="en-US" sz="3100" u="sng" dirty="0">
                <a:solidFill>
                  <a:srgbClr val="FFFF00"/>
                </a:solidFill>
              </a:rPr>
              <a:t>God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</a:rPr>
              <a:t>and having the good will of all the people. And the Lord was adding to their number every day those who were being saved.</a:t>
            </a:r>
          </a:p>
        </p:txBody>
      </p:sp>
    </p:spTree>
    <p:extLst>
      <p:ext uri="{BB962C8B-B14F-4D97-AF65-F5344CB8AC3E}">
        <p14:creationId xmlns:p14="http://schemas.microsoft.com/office/powerpoint/2010/main" val="279796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Acts </a:t>
            </a:r>
            <a:r>
              <a:rPr lang="en-US" sz="3100" dirty="0">
                <a:solidFill>
                  <a:schemeClr val="bg1"/>
                </a:solidFill>
              </a:rPr>
              <a:t>2.42-47 NET:   </a:t>
            </a:r>
            <a:r>
              <a:rPr lang="en-US" sz="3100" u="sng" baseline="30000" dirty="0" smtClean="0">
                <a:solidFill>
                  <a:srgbClr val="FFFF00"/>
                </a:solidFill>
              </a:rPr>
              <a:t>42</a:t>
            </a:r>
            <a:r>
              <a:rPr lang="en-US" sz="3100" u="sng" dirty="0" smtClean="0">
                <a:solidFill>
                  <a:srgbClr val="FFFF00"/>
                </a:solidFill>
              </a:rPr>
              <a:t>They </a:t>
            </a:r>
            <a:r>
              <a:rPr lang="en-US" sz="3100" u="sng" dirty="0">
                <a:solidFill>
                  <a:srgbClr val="FFFF00"/>
                </a:solidFill>
              </a:rPr>
              <a:t>were devoting themselves </a:t>
            </a:r>
            <a:r>
              <a:rPr lang="en-US" sz="3100" dirty="0">
                <a:solidFill>
                  <a:schemeClr val="bg1"/>
                </a:solidFill>
              </a:rPr>
              <a:t>to the apostles' teaching and </a:t>
            </a:r>
            <a:r>
              <a:rPr lang="en-US" sz="3100" u="sng" dirty="0">
                <a:solidFill>
                  <a:srgbClr val="FFFF00"/>
                </a:solidFill>
              </a:rPr>
              <a:t>to fellowship</a:t>
            </a:r>
            <a:r>
              <a:rPr lang="en-US" sz="3100" dirty="0">
                <a:solidFill>
                  <a:schemeClr val="bg1"/>
                </a:solidFill>
              </a:rPr>
              <a:t>, </a:t>
            </a:r>
            <a:r>
              <a:rPr lang="en-US" sz="3100" u="sng" dirty="0">
                <a:solidFill>
                  <a:srgbClr val="FFFF00"/>
                </a:solidFill>
              </a:rPr>
              <a:t>to the breaking of bread and to prayer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43</a:t>
            </a:r>
            <a:r>
              <a:rPr lang="en-US" sz="3100" dirty="0" smtClean="0">
                <a:solidFill>
                  <a:schemeClr val="bg1"/>
                </a:solidFill>
              </a:rPr>
              <a:t>Reverential </a:t>
            </a:r>
            <a:r>
              <a:rPr lang="en-US" sz="3100" dirty="0">
                <a:solidFill>
                  <a:schemeClr val="bg1"/>
                </a:solidFill>
              </a:rPr>
              <a:t>awe came over everyone, and many wonders and miraculous signs came about by the apostles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44</a:t>
            </a:r>
            <a:r>
              <a:rPr lang="en-US" sz="3100" u="sng" dirty="0" smtClean="0">
                <a:solidFill>
                  <a:srgbClr val="FFFF00"/>
                </a:solidFill>
              </a:rPr>
              <a:t>All </a:t>
            </a:r>
            <a:r>
              <a:rPr lang="en-US" sz="3100" u="sng" dirty="0">
                <a:solidFill>
                  <a:srgbClr val="FFFF00"/>
                </a:solidFill>
              </a:rPr>
              <a:t>who believed were together and held everything in common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baseline="30000" dirty="0" smtClean="0">
                <a:solidFill>
                  <a:schemeClr val="bg1"/>
                </a:solidFill>
              </a:rPr>
              <a:t>45</a:t>
            </a:r>
            <a:r>
              <a:rPr lang="en-US" sz="3100" u="sng" dirty="0" smtClean="0">
                <a:solidFill>
                  <a:srgbClr val="FFFF00"/>
                </a:solidFill>
              </a:rPr>
              <a:t>and </a:t>
            </a:r>
            <a:r>
              <a:rPr lang="en-US" sz="3100" u="sng" dirty="0">
                <a:solidFill>
                  <a:srgbClr val="FFFF00"/>
                </a:solidFill>
              </a:rPr>
              <a:t>they began selling their property and possessions and distributing the proceeds to everyone, as anyone had need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46</a:t>
            </a:r>
            <a:r>
              <a:rPr lang="en-US" sz="3100" u="sng" dirty="0" smtClean="0">
                <a:solidFill>
                  <a:srgbClr val="FFFF00"/>
                </a:solidFill>
              </a:rPr>
              <a:t>Every </a:t>
            </a:r>
            <a:r>
              <a:rPr lang="en-US" sz="3100" u="sng" dirty="0">
                <a:solidFill>
                  <a:srgbClr val="FFFF00"/>
                </a:solidFill>
              </a:rPr>
              <a:t>day they continued to gather together by common consent </a:t>
            </a:r>
            <a:r>
              <a:rPr lang="en-US" sz="3100" dirty="0">
                <a:solidFill>
                  <a:schemeClr val="bg1"/>
                </a:solidFill>
              </a:rPr>
              <a:t>in the temple courts, </a:t>
            </a:r>
            <a:r>
              <a:rPr lang="en-US" sz="3100" u="sng" dirty="0">
                <a:solidFill>
                  <a:srgbClr val="FFFF00"/>
                </a:solidFill>
              </a:rPr>
              <a:t>breaking bread from house to house, sharing their food </a:t>
            </a:r>
            <a:r>
              <a:rPr lang="en-US" sz="3100" dirty="0">
                <a:solidFill>
                  <a:schemeClr val="bg1"/>
                </a:solidFill>
              </a:rPr>
              <a:t>with glad and humble hearts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baseline="30000" dirty="0" smtClean="0">
                <a:solidFill>
                  <a:schemeClr val="bg1"/>
                </a:solidFill>
              </a:rPr>
              <a:t>47</a:t>
            </a:r>
            <a:r>
              <a:rPr lang="en-US" sz="3100" dirty="0" smtClean="0">
                <a:solidFill>
                  <a:schemeClr val="bg1"/>
                </a:solidFill>
              </a:rPr>
              <a:t>praising </a:t>
            </a:r>
            <a:r>
              <a:rPr lang="en-US" sz="3100" dirty="0">
                <a:solidFill>
                  <a:schemeClr val="bg1"/>
                </a:solidFill>
              </a:rPr>
              <a:t>God and having the good will of all the people. And the Lord was adding to their number every day those who were being saved.</a:t>
            </a:r>
          </a:p>
        </p:txBody>
      </p:sp>
    </p:spTree>
    <p:extLst>
      <p:ext uri="{BB962C8B-B14F-4D97-AF65-F5344CB8AC3E}">
        <p14:creationId xmlns:p14="http://schemas.microsoft.com/office/powerpoint/2010/main" val="163686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Acts </a:t>
            </a:r>
            <a:r>
              <a:rPr lang="en-US" sz="3100" dirty="0">
                <a:solidFill>
                  <a:schemeClr val="bg1"/>
                </a:solidFill>
              </a:rPr>
              <a:t>2.42-47 NET:   </a:t>
            </a:r>
            <a:r>
              <a:rPr lang="en-US" sz="3100" baseline="30000" dirty="0" smtClean="0">
                <a:solidFill>
                  <a:schemeClr val="bg1"/>
                </a:solidFill>
              </a:rPr>
              <a:t>42</a:t>
            </a:r>
            <a:r>
              <a:rPr lang="en-US" sz="3100" dirty="0" smtClean="0">
                <a:solidFill>
                  <a:schemeClr val="bg1"/>
                </a:solidFill>
              </a:rPr>
              <a:t>They </a:t>
            </a:r>
            <a:r>
              <a:rPr lang="en-US" sz="3100" dirty="0">
                <a:solidFill>
                  <a:schemeClr val="bg1"/>
                </a:solidFill>
              </a:rPr>
              <a:t>were devoting themselves to the apostles' teaching and to fellowship, to the breaking of bread and to prayer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43</a:t>
            </a:r>
            <a:r>
              <a:rPr lang="en-US" sz="3100" dirty="0" smtClean="0">
                <a:solidFill>
                  <a:schemeClr val="bg1"/>
                </a:solidFill>
              </a:rPr>
              <a:t>Reverential </a:t>
            </a:r>
            <a:r>
              <a:rPr lang="en-US" sz="3100" dirty="0">
                <a:solidFill>
                  <a:schemeClr val="bg1"/>
                </a:solidFill>
              </a:rPr>
              <a:t>awe came over everyone, and many wonders and miraculous signs came about by the apostles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44</a:t>
            </a:r>
            <a:r>
              <a:rPr lang="en-US" sz="3100" dirty="0" smtClean="0">
                <a:solidFill>
                  <a:schemeClr val="bg1"/>
                </a:solidFill>
              </a:rPr>
              <a:t>All </a:t>
            </a:r>
            <a:r>
              <a:rPr lang="en-US" sz="3100" dirty="0">
                <a:solidFill>
                  <a:schemeClr val="bg1"/>
                </a:solidFill>
              </a:rPr>
              <a:t>who believed were together and held everything in common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baseline="30000" dirty="0" smtClean="0">
                <a:solidFill>
                  <a:schemeClr val="bg1"/>
                </a:solidFill>
              </a:rPr>
              <a:t>45</a:t>
            </a:r>
            <a:r>
              <a:rPr lang="en-US" sz="3100" dirty="0" smtClean="0">
                <a:solidFill>
                  <a:schemeClr val="bg1"/>
                </a:solidFill>
              </a:rPr>
              <a:t>and </a:t>
            </a:r>
            <a:r>
              <a:rPr lang="en-US" sz="3100" dirty="0">
                <a:solidFill>
                  <a:schemeClr val="bg1"/>
                </a:solidFill>
              </a:rPr>
              <a:t>they began selling their property and possessions and distributing the proceeds to everyone, as anyone had need</a:t>
            </a:r>
            <a:r>
              <a:rPr lang="en-US" sz="3100" dirty="0" smtClean="0">
                <a:solidFill>
                  <a:schemeClr val="bg1"/>
                </a:solidFill>
              </a:rPr>
              <a:t>.  </a:t>
            </a:r>
            <a:r>
              <a:rPr lang="en-US" sz="3100" baseline="30000" dirty="0" smtClean="0">
                <a:solidFill>
                  <a:schemeClr val="bg1"/>
                </a:solidFill>
              </a:rPr>
              <a:t>46</a:t>
            </a:r>
            <a:r>
              <a:rPr lang="en-US" sz="3100" dirty="0" smtClean="0">
                <a:solidFill>
                  <a:schemeClr val="bg1"/>
                </a:solidFill>
              </a:rPr>
              <a:t>Every </a:t>
            </a:r>
            <a:r>
              <a:rPr lang="en-US" sz="3100" dirty="0">
                <a:solidFill>
                  <a:schemeClr val="bg1"/>
                </a:solidFill>
              </a:rPr>
              <a:t>day they continued to gather together by common consent in the temple courts, breaking bread from house to house, sharing their food with glad and humble hearts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baseline="30000" dirty="0" smtClean="0">
                <a:solidFill>
                  <a:schemeClr val="bg1"/>
                </a:solidFill>
              </a:rPr>
              <a:t>47</a:t>
            </a:r>
            <a:r>
              <a:rPr lang="en-US" sz="3100" dirty="0" smtClean="0">
                <a:solidFill>
                  <a:schemeClr val="bg1"/>
                </a:solidFill>
              </a:rPr>
              <a:t>praising </a:t>
            </a:r>
            <a:r>
              <a:rPr lang="en-US" sz="3100" dirty="0">
                <a:solidFill>
                  <a:schemeClr val="bg1"/>
                </a:solidFill>
              </a:rPr>
              <a:t>God and </a:t>
            </a:r>
            <a:r>
              <a:rPr lang="en-US" sz="3100" u="sng" dirty="0">
                <a:solidFill>
                  <a:srgbClr val="FFFF00"/>
                </a:solidFill>
              </a:rPr>
              <a:t>having the good will of all the people. And the Lord was adding to their number every day those who were being saved</a:t>
            </a:r>
            <a:r>
              <a:rPr lang="en-US" sz="31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58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True Life Is Relational!</a:t>
            </a:r>
            <a:endParaRPr lang="en-US" altLang="en-US" sz="2800" b="1" u="sng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37989"/>
            <a:ext cx="437457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u="sng" dirty="0">
                <a:solidFill>
                  <a:srgbClr val="FFFF00"/>
                </a:solidFill>
              </a:rPr>
              <a:t>Connecting to God</a:t>
            </a:r>
            <a:r>
              <a:rPr lang="en-US" altLang="en-US" sz="3000" dirty="0">
                <a:solidFill>
                  <a:schemeClr val="bg1"/>
                </a:solidFill>
              </a:rPr>
              <a:t>  </a:t>
            </a: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 smtClean="0">
                <a:solidFill>
                  <a:schemeClr val="bg1"/>
                </a:solidFill>
              </a:rPr>
              <a:t> Bible teaching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 smtClean="0">
                <a:solidFill>
                  <a:schemeClr val="bg1"/>
                </a:solidFill>
              </a:rPr>
              <a:t> prayer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smtClean="0">
                <a:solidFill>
                  <a:schemeClr val="bg1"/>
                </a:solidFill>
              </a:rPr>
              <a:t>awe, reverence </a:t>
            </a:r>
            <a:r>
              <a:rPr lang="en-US" altLang="en-US" sz="3000" dirty="0">
                <a:solidFill>
                  <a:schemeClr val="bg1"/>
                </a:solidFill>
              </a:rPr>
              <a:t>for God</a:t>
            </a: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smtClean="0">
                <a:solidFill>
                  <a:schemeClr val="bg1"/>
                </a:solidFill>
              </a:rPr>
              <a:t>miraculous experiences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smtClean="0">
                <a:solidFill>
                  <a:schemeClr val="bg1"/>
                </a:solidFill>
              </a:rPr>
              <a:t>daily worship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 smtClean="0">
                <a:solidFill>
                  <a:schemeClr val="bg1"/>
                </a:solidFill>
              </a:rPr>
              <a:t>thanks, praise for </a:t>
            </a:r>
            <a:r>
              <a:rPr lang="en-US" altLang="en-US" sz="3000" dirty="0">
                <a:solidFill>
                  <a:schemeClr val="bg1"/>
                </a:solidFill>
              </a:rPr>
              <a:t>God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267200" y="1037989"/>
            <a:ext cx="4876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u="sng" dirty="0">
                <a:solidFill>
                  <a:srgbClr val="FFFF00"/>
                </a:solidFill>
              </a:rPr>
              <a:t>Connecting to </a:t>
            </a:r>
            <a:r>
              <a:rPr lang="en-US" altLang="en-US" sz="3000" u="sng" dirty="0" smtClean="0">
                <a:solidFill>
                  <a:srgbClr val="FFFF00"/>
                </a:solidFill>
              </a:rPr>
              <a:t>each </a:t>
            </a:r>
            <a:r>
              <a:rPr lang="en-US" altLang="en-US" sz="3000" u="sng" dirty="0">
                <a:solidFill>
                  <a:srgbClr val="FFFF00"/>
                </a:solidFill>
              </a:rPr>
              <a:t>o</a:t>
            </a:r>
            <a:r>
              <a:rPr lang="en-US" altLang="en-US" sz="3000" u="sng" dirty="0" smtClean="0">
                <a:solidFill>
                  <a:srgbClr val="FFFF00"/>
                </a:solidFill>
              </a:rPr>
              <a:t>ther</a:t>
            </a:r>
            <a:r>
              <a:rPr lang="en-US" altLang="en-US" sz="3000" dirty="0" smtClean="0">
                <a:solidFill>
                  <a:schemeClr val="bg1"/>
                </a:solidFill>
              </a:rPr>
              <a:t> 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devoted to fellowship </a:t>
            </a: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prayed </a:t>
            </a:r>
            <a:r>
              <a:rPr lang="en-US" altLang="en-US" sz="3000" dirty="0" smtClean="0">
                <a:solidFill>
                  <a:schemeClr val="bg1"/>
                </a:solidFill>
              </a:rPr>
              <a:t>for/with </a:t>
            </a:r>
            <a:r>
              <a:rPr lang="en-US" altLang="en-US" sz="3000" dirty="0">
                <a:solidFill>
                  <a:schemeClr val="bg1"/>
                </a:solidFill>
              </a:rPr>
              <a:t>each other</a:t>
            </a: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devoted to sharing meals</a:t>
            </a: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together </a:t>
            </a:r>
            <a:r>
              <a:rPr lang="en-US" altLang="en-US" sz="3000" dirty="0" smtClean="0">
                <a:solidFill>
                  <a:schemeClr val="bg1"/>
                </a:solidFill>
              </a:rPr>
              <a:t>daily, hospitable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>
                <a:solidFill>
                  <a:schemeClr val="bg1"/>
                </a:solidFill>
              </a:rPr>
              <a:t> shared their possessions</a:t>
            </a: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 smtClean="0">
                <a:solidFill>
                  <a:schemeClr val="bg1"/>
                </a:solidFill>
              </a:rPr>
              <a:t> generous </a:t>
            </a:r>
            <a:r>
              <a:rPr lang="en-US" altLang="en-US" sz="3000" dirty="0">
                <a:solidFill>
                  <a:schemeClr val="bg1"/>
                </a:solidFill>
              </a:rPr>
              <a:t>to the needy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52400" y="5181600"/>
            <a:ext cx="7848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u="sng" dirty="0">
                <a:solidFill>
                  <a:srgbClr val="FFFF00"/>
                </a:solidFill>
              </a:rPr>
              <a:t>Connecting to </a:t>
            </a:r>
            <a:r>
              <a:rPr lang="en-US" altLang="en-US" sz="3000" u="sng" dirty="0" smtClean="0">
                <a:solidFill>
                  <a:srgbClr val="FFFF00"/>
                </a:solidFill>
              </a:rPr>
              <a:t>those outside the community</a:t>
            </a:r>
            <a:r>
              <a:rPr lang="en-US" altLang="en-US" sz="3000" dirty="0" smtClean="0">
                <a:solidFill>
                  <a:schemeClr val="bg1"/>
                </a:solidFill>
              </a:rPr>
              <a:t> 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 smtClean="0">
                <a:solidFill>
                  <a:schemeClr val="bg1"/>
                </a:solidFill>
              </a:rPr>
              <a:t> good relationships with </a:t>
            </a:r>
            <a:r>
              <a:rPr lang="en-US" altLang="en-US" sz="3000" dirty="0" smtClean="0">
                <a:solidFill>
                  <a:schemeClr val="bg1"/>
                </a:solidFill>
              </a:rPr>
              <a:t>unchurched</a:t>
            </a: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†"/>
            </a:pPr>
            <a:r>
              <a:rPr lang="en-US" altLang="en-US" sz="3000" dirty="0" smtClean="0">
                <a:solidFill>
                  <a:schemeClr val="bg1"/>
                </a:solidFill>
              </a:rPr>
              <a:t> people added </a:t>
            </a:r>
            <a:r>
              <a:rPr lang="en-US" altLang="en-US" sz="3000" dirty="0">
                <a:solidFill>
                  <a:schemeClr val="bg1"/>
                </a:solidFill>
              </a:rPr>
              <a:t>to their fellowship day by day.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267200" y="768927"/>
            <a:ext cx="0" cy="4249882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28600" y="5181600"/>
            <a:ext cx="8534400" cy="0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True Life Is Purposeful!</a:t>
            </a:r>
          </a:p>
          <a:p>
            <a:pPr marL="457200" indent="-457200">
              <a:spcBef>
                <a:spcPts val="2400"/>
              </a:spcBef>
              <a:buFont typeface="Wingdings 2" panose="05020102010507070707" pitchFamily="18" charset="2"/>
              <a:buChar char=""/>
            </a:pPr>
            <a:r>
              <a:rPr lang="en-US" altLang="en-US" sz="3200" u="sng" dirty="0" smtClean="0">
                <a:solidFill>
                  <a:srgbClr val="FFFF00"/>
                </a:solidFill>
              </a:rPr>
              <a:t>Worship</a:t>
            </a:r>
            <a:r>
              <a:rPr lang="en-US" altLang="en-US" sz="3200" dirty="0">
                <a:solidFill>
                  <a:schemeClr val="bg1"/>
                </a:solidFill>
              </a:rPr>
              <a:t>:  devoted to prayer; </a:t>
            </a:r>
            <a:r>
              <a:rPr lang="en-US" altLang="en-US" sz="3200" dirty="0" smtClean="0">
                <a:solidFill>
                  <a:schemeClr val="bg1"/>
                </a:solidFill>
              </a:rPr>
              <a:t>reverential awe; miracles; </a:t>
            </a:r>
            <a:r>
              <a:rPr lang="en-US" altLang="en-US" sz="3200" dirty="0">
                <a:solidFill>
                  <a:schemeClr val="bg1"/>
                </a:solidFill>
              </a:rPr>
              <a:t>daily worship; </a:t>
            </a:r>
            <a:r>
              <a:rPr lang="en-US" altLang="en-US" sz="3200" dirty="0" smtClean="0">
                <a:solidFill>
                  <a:schemeClr val="bg1"/>
                </a:solidFill>
              </a:rPr>
              <a:t>praise and thanks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2400"/>
              </a:spcBef>
              <a:buFont typeface="Wingdings 2" panose="05020102010507070707" pitchFamily="18" charset="2"/>
              <a:buChar char=""/>
            </a:pPr>
            <a:r>
              <a:rPr lang="en-US" altLang="en-US" sz="3200" u="sng" dirty="0" smtClean="0">
                <a:solidFill>
                  <a:srgbClr val="FFFF00"/>
                </a:solidFill>
              </a:rPr>
              <a:t>Growth</a:t>
            </a:r>
            <a:r>
              <a:rPr lang="en-US" altLang="en-US" sz="3200" dirty="0" smtClean="0">
                <a:solidFill>
                  <a:schemeClr val="bg1"/>
                </a:solidFill>
              </a:rPr>
              <a:t>: devoted to biblical teaching</a:t>
            </a:r>
          </a:p>
          <a:p>
            <a:pPr marL="457200" indent="-457200">
              <a:spcBef>
                <a:spcPts val="2400"/>
              </a:spcBef>
              <a:buFont typeface="Wingdings 2" panose="05020102010507070707" pitchFamily="18" charset="2"/>
              <a:buChar char=""/>
            </a:pPr>
            <a:r>
              <a:rPr lang="en-US" altLang="en-US" sz="3200" u="sng" dirty="0" smtClean="0">
                <a:solidFill>
                  <a:srgbClr val="FFFF00"/>
                </a:solidFill>
              </a:rPr>
              <a:t>Fellowship</a:t>
            </a:r>
            <a:r>
              <a:rPr lang="en-US" altLang="en-US" sz="3200" dirty="0">
                <a:solidFill>
                  <a:schemeClr val="bg1"/>
                </a:solidFill>
              </a:rPr>
              <a:t>: devoted to each other; prayed </a:t>
            </a:r>
            <a:r>
              <a:rPr lang="en-US" altLang="en-US" sz="3200" dirty="0" smtClean="0">
                <a:solidFill>
                  <a:schemeClr val="bg1"/>
                </a:solidFill>
              </a:rPr>
              <a:t>for/with each </a:t>
            </a:r>
            <a:r>
              <a:rPr lang="en-US" altLang="en-US" sz="3200" dirty="0">
                <a:solidFill>
                  <a:schemeClr val="bg1"/>
                </a:solidFill>
              </a:rPr>
              <a:t>other; shared </a:t>
            </a:r>
            <a:r>
              <a:rPr lang="en-US" altLang="en-US" sz="3200" dirty="0" smtClean="0">
                <a:solidFill>
                  <a:schemeClr val="bg1"/>
                </a:solidFill>
              </a:rPr>
              <a:t>meals; hospitable; together </a:t>
            </a:r>
            <a:r>
              <a:rPr lang="en-US" altLang="en-US" sz="3200" dirty="0">
                <a:solidFill>
                  <a:schemeClr val="bg1"/>
                </a:solidFill>
              </a:rPr>
              <a:t>daily</a:t>
            </a:r>
          </a:p>
          <a:p>
            <a:pPr marL="457200" indent="-457200">
              <a:spcBef>
                <a:spcPts val="2400"/>
              </a:spcBef>
              <a:buFont typeface="Wingdings 2" panose="05020102010507070707" pitchFamily="18" charset="2"/>
              <a:buChar char=""/>
            </a:pPr>
            <a:r>
              <a:rPr lang="en-US" altLang="en-US" sz="3200" u="sng" dirty="0">
                <a:solidFill>
                  <a:srgbClr val="FFFF00"/>
                </a:solidFill>
              </a:rPr>
              <a:t>Service</a:t>
            </a:r>
            <a:r>
              <a:rPr lang="en-US" altLang="en-US" sz="3200" dirty="0">
                <a:solidFill>
                  <a:schemeClr val="bg1"/>
                </a:solidFill>
              </a:rPr>
              <a:t>: </a:t>
            </a:r>
            <a:r>
              <a:rPr lang="en-US" altLang="en-US" sz="3200" dirty="0" smtClean="0">
                <a:solidFill>
                  <a:schemeClr val="bg1"/>
                </a:solidFill>
              </a:rPr>
              <a:t>shared; </a:t>
            </a:r>
            <a:r>
              <a:rPr lang="en-US" altLang="en-US" sz="3200" dirty="0">
                <a:solidFill>
                  <a:schemeClr val="bg1"/>
                </a:solidFill>
              </a:rPr>
              <a:t>gave generously to the needy</a:t>
            </a:r>
          </a:p>
          <a:p>
            <a:pPr marL="457200" indent="-457200">
              <a:spcBef>
                <a:spcPts val="2400"/>
              </a:spcBef>
              <a:buFont typeface="Wingdings 2" panose="05020102010507070707" pitchFamily="18" charset="2"/>
              <a:buChar char=""/>
            </a:pPr>
            <a:r>
              <a:rPr lang="en-US" altLang="en-US" sz="3200" u="sng" dirty="0" smtClean="0">
                <a:solidFill>
                  <a:srgbClr val="FFFF00"/>
                </a:solidFill>
              </a:rPr>
              <a:t>Evangelism</a:t>
            </a:r>
            <a:r>
              <a:rPr lang="en-US" altLang="en-US" sz="3200" dirty="0">
                <a:solidFill>
                  <a:schemeClr val="bg1"/>
                </a:solidFill>
              </a:rPr>
              <a:t>:  </a:t>
            </a:r>
            <a:r>
              <a:rPr lang="en-US" altLang="en-US" sz="3200" dirty="0" smtClean="0">
                <a:solidFill>
                  <a:schemeClr val="bg1"/>
                </a:solidFill>
              </a:rPr>
              <a:t>good relationships with </a:t>
            </a:r>
            <a:r>
              <a:rPr lang="en-US" altLang="en-US" sz="3200" dirty="0" smtClean="0">
                <a:solidFill>
                  <a:schemeClr val="bg1"/>
                </a:solidFill>
              </a:rPr>
              <a:t>unchurched; </a:t>
            </a:r>
            <a:r>
              <a:rPr lang="en-US" altLang="en-US" sz="3200" dirty="0" smtClean="0">
                <a:solidFill>
                  <a:schemeClr val="bg1"/>
                </a:solidFill>
              </a:rPr>
              <a:t>people added </a:t>
            </a:r>
            <a:r>
              <a:rPr lang="en-US" altLang="en-US" sz="3200" dirty="0">
                <a:solidFill>
                  <a:schemeClr val="bg1"/>
                </a:solidFill>
              </a:rPr>
              <a:t>to their fellowship day by day</a:t>
            </a:r>
          </a:p>
        </p:txBody>
      </p:sp>
    </p:spTree>
    <p:extLst>
      <p:ext uri="{BB962C8B-B14F-4D97-AF65-F5344CB8AC3E}">
        <p14:creationId xmlns:p14="http://schemas.microsoft.com/office/powerpoint/2010/main" val="401600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erusalem 30AD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1700"/>
          <a:stretch>
            <a:fillRect/>
          </a:stretch>
        </p:blipFill>
        <p:spPr bwMode="auto">
          <a:xfrm>
            <a:off x="0" y="-30163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 Life Modelled in the </a:t>
            </a:r>
            <a:r>
              <a:rPr lang="en-US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Church</a:t>
            </a:r>
            <a:endParaRPr lang="en-US" alt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</a:pPr>
            <a:r>
              <a:rPr lang="en-US" altLang="en-US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Acts 2.42-47</a:t>
            </a:r>
            <a:endParaRPr lang="en-US" altLang="en-US" sz="24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799" y="5715000"/>
            <a:ext cx="5327074" cy="10772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</a:t>
            </a:r>
          </a:p>
          <a:p>
            <a:pPr algn="ctr"/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multiplied in Jerusalem!</a:t>
            </a:r>
            <a:endParaRPr lang="en-US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756064" y="4436918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270413" y="4365047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331027" y="4885459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605396" y="4800600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462645" y="2433317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015095" y="3300035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029691" y="3844636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795154" y="4433454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124200" y="5127913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236767" y="2868408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945822" y="1607239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683576" y="4665518"/>
            <a:ext cx="301336" cy="2701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8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737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12</cp:revision>
  <dcterms:created xsi:type="dcterms:W3CDTF">2015-12-01T20:11:36Z</dcterms:created>
  <dcterms:modified xsi:type="dcterms:W3CDTF">2015-12-02T20:44:12Z</dcterms:modified>
</cp:coreProperties>
</file>